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27"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entury Gothic" panose="020B050202020202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1" d="100"/>
          <a:sy n="31" d="100"/>
        </p:scale>
        <p:origin x="8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ACCENTURE’S DATA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Social Buzz is a fast-growing technology unicorn that need to adapt quickly to its global scale.</a:t>
            </a:r>
          </a:p>
          <a:p>
            <a:pPr lvl="0"/>
            <a:r>
              <a:rPr lang="en-US" dirty="0"/>
              <a:t>Accenture has begun a 3 months POC focusing on these tasks:</a:t>
            </a:r>
          </a:p>
          <a:p>
            <a:pPr marL="228600" lvl="0" indent="-228600">
              <a:buAutoNum type="arabicPeriod"/>
            </a:pPr>
            <a:r>
              <a:rPr lang="en-US" dirty="0"/>
              <a:t>An adult of Social Buzz’s big data practice.</a:t>
            </a:r>
          </a:p>
          <a:p>
            <a:pPr marL="228600" lvl="0" indent="-228600">
              <a:buAutoNum type="arabicPeriod"/>
            </a:pPr>
            <a:r>
              <a:rPr lang="en-US" dirty="0"/>
              <a:t>Recommendations for a successful IPO.</a:t>
            </a:r>
          </a:p>
          <a:p>
            <a:pPr marL="228600" lvl="0" indent="-228600">
              <a:buAutoNum type="arabicPeriod"/>
            </a:pPr>
            <a:r>
              <a:rPr lang="en-US" dirty="0"/>
              <a:t>Analysis to find Social Buzz’s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4000" dirty="0"/>
              <a:t>Over 100000 posts per day.</a:t>
            </a:r>
          </a:p>
          <a:p>
            <a:pPr lvl="0"/>
            <a:r>
              <a:rPr lang="en-US" sz="4000" dirty="0"/>
              <a:t>36,500,000 pieces of content per year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z="4000" dirty="0"/>
              <a:t>Andrew Fleming</a:t>
            </a:r>
          </a:p>
          <a:p>
            <a:pPr lvl="0"/>
            <a:r>
              <a:rPr lang="en-US" sz="4000" dirty="0"/>
              <a:t>Chief Technical Architect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Data Understanding</a:t>
            </a:r>
          </a:p>
          <a:p>
            <a:pPr lvl="0"/>
            <a:r>
              <a:rPr lang="en-US" dirty="0"/>
              <a:t>Data Cleaning</a:t>
            </a:r>
          </a:p>
          <a:p>
            <a:pPr lvl="0"/>
            <a:r>
              <a:rPr lang="en-US" dirty="0"/>
              <a:t>Data Modelling</a:t>
            </a:r>
          </a:p>
          <a:p>
            <a:pPr lvl="0"/>
            <a:r>
              <a:rPr lang="en-US" dirty="0"/>
              <a:t>Data Analysis</a:t>
            </a:r>
          </a:p>
          <a:p>
            <a:pPr lvl="0"/>
            <a:r>
              <a:rPr lang="en-US" dirty="0"/>
              <a:t>Uncover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08.07.2025</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6318" y="1028699"/>
            <a:ext cx="12001500" cy="4457702"/>
          </a:xfrm>
        </p:spPr>
        <p:txBody>
          <a:bodyPr anchor="b">
            <a:normAutofit/>
          </a:bodyPr>
          <a:lstStyle>
            <a:lvl1pPr algn="l">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1026318" y="5765801"/>
            <a:ext cx="9601200" cy="2921000"/>
          </a:xfrm>
        </p:spPr>
        <p:txBody>
          <a:bodyPr anchor="t">
            <a:normAutofit/>
          </a:bodyPr>
          <a:lstStyle>
            <a:lvl1pPr marL="0" indent="0" algn="l">
              <a:buNone/>
              <a:defRPr sz="3150">
                <a:solidFill>
                  <a:schemeClr val="bg2">
                    <a:lumMod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flipH="1">
            <a:off x="12342018" y="12701"/>
            <a:ext cx="5715000" cy="5715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9162256" y="137318"/>
            <a:ext cx="9120983" cy="912098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10853738" y="342900"/>
            <a:ext cx="7429500" cy="7429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11003756" y="48418"/>
            <a:ext cx="7279484" cy="7279484"/>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11768140" y="914402"/>
            <a:ext cx="6515099" cy="65150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2344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1028700" y="800100"/>
            <a:ext cx="16228218" cy="46863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16" name="Text Placeholder 9"/>
          <p:cNvSpPr>
            <a:spLocks noGrp="1"/>
          </p:cNvSpPr>
          <p:nvPr>
            <p:ph type="body" sz="quarter" idx="14"/>
          </p:nvPr>
        </p:nvSpPr>
        <p:spPr>
          <a:xfrm>
            <a:off x="1371603" y="5765801"/>
            <a:ext cx="12456315" cy="685800"/>
          </a:xfrm>
        </p:spPr>
        <p:txBody>
          <a:bodyPr anchor="t">
            <a:normAutofit/>
          </a:bodyPr>
          <a:lstStyle>
            <a:lvl1pPr marL="0" indent="0">
              <a:buFontTx/>
              <a:buNone/>
              <a:defRPr sz="24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32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anchor="ctr">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8" y="6172200"/>
            <a:ext cx="12803982" cy="2819400"/>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4673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1028700"/>
            <a:ext cx="13716002"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169318" y="5143500"/>
            <a:ext cx="12801600"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26320" y="6451601"/>
            <a:ext cx="12801600" cy="2527298"/>
          </a:xfrm>
        </p:spPr>
        <p:txBody>
          <a:bodyPr anchor="ctr">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887085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26318" y="5143500"/>
            <a:ext cx="12801600" cy="25461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026317" y="7699472"/>
            <a:ext cx="12803985" cy="1290600"/>
          </a:xfrm>
        </p:spPr>
        <p:txBody>
          <a:bodyPr anchor="t">
            <a:normAutofit/>
          </a:bodyPr>
          <a:lstStyle>
            <a:lvl1pPr marL="0" indent="0" algn="l">
              <a:buNone/>
              <a:defRPr sz="30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5324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20" y="1028700"/>
            <a:ext cx="13716000" cy="4114800"/>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26319" y="5892801"/>
            <a:ext cx="12801602" cy="1574799"/>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467600"/>
            <a:ext cx="12801602" cy="15240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797718" y="1218333"/>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2" name="TextBox 11"/>
          <p:cNvSpPr txBox="1"/>
          <p:nvPr/>
        </p:nvSpPr>
        <p:spPr>
          <a:xfrm>
            <a:off x="15428118" y="415290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spTree>
    <p:extLst>
      <p:ext uri="{BB962C8B-B14F-4D97-AF65-F5344CB8AC3E}">
        <p14:creationId xmlns:p14="http://schemas.microsoft.com/office/powerpoint/2010/main" val="3919273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6320" y="1028700"/>
            <a:ext cx="15087600" cy="41148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6318" y="5892801"/>
            <a:ext cx="12801600" cy="1257300"/>
          </a:xfrm>
        </p:spPr>
        <p:txBody>
          <a:bodyPr vert="horz" lIns="91440" tIns="45720" rIns="91440" bIns="45720" rtlCol="0" anchor="b">
            <a:normAutofit/>
          </a:bodyPr>
          <a:lstStyle>
            <a:lvl1pPr>
              <a:buNone/>
              <a:defRPr lang="en-US" sz="36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6317" y="7150098"/>
            <a:ext cx="12801602" cy="1841501"/>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863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0469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27818" y="1028700"/>
            <a:ext cx="3086100" cy="6858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028700"/>
            <a:ext cx="11734800" cy="79629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830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945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6317" y="3009900"/>
            <a:ext cx="12801602" cy="3422400"/>
          </a:xfrm>
        </p:spPr>
        <p:txBody>
          <a:bodyPr anchor="b">
            <a:normAutofit/>
          </a:bodyPr>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26320" y="6743700"/>
            <a:ext cx="12801600" cy="2247900"/>
          </a:xfrm>
        </p:spPr>
        <p:txBody>
          <a:bodyPr anchor="t">
            <a:normAutofit/>
          </a:bodyPr>
          <a:lstStyle>
            <a:lvl1pPr marL="0" indent="0" algn="l">
              <a:buNone/>
              <a:defRPr sz="2700">
                <a:solidFill>
                  <a:schemeClr val="bg2">
                    <a:lumMod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3924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6317" y="1028701"/>
            <a:ext cx="7406483" cy="5422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712200" y="1028702"/>
            <a:ext cx="7401719" cy="54228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95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58121" y="1028700"/>
            <a:ext cx="697468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6317" y="1905794"/>
            <a:ext cx="7406483"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18599" y="1028700"/>
            <a:ext cx="6997701" cy="864393"/>
          </a:xfrm>
        </p:spPr>
        <p:txBody>
          <a:bodyPr anchor="b">
            <a:no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709818" y="1893093"/>
            <a:ext cx="7393782" cy="454580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319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08703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86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27518" y="1028700"/>
            <a:ext cx="5486400"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1026318" y="1028700"/>
            <a:ext cx="8915402" cy="79629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627518" y="3314699"/>
            <a:ext cx="5486400" cy="3136901"/>
          </a:xfrm>
        </p:spPr>
        <p:txBody>
          <a:bodyPr anchor="t">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15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4218" y="2171700"/>
            <a:ext cx="9029700" cy="17145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483518" y="1371600"/>
            <a:ext cx="4921461" cy="6858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7084218" y="4165600"/>
            <a:ext cx="9032082" cy="3073400"/>
          </a:xfrm>
        </p:spPr>
        <p:txBody>
          <a:bodyPr anchor="t">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9919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3810454" y="4445000"/>
            <a:ext cx="4472787" cy="4813301"/>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1026318" y="6730998"/>
            <a:ext cx="12801600" cy="22606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6318" y="1028701"/>
            <a:ext cx="12801600" cy="54229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856618" y="9258301"/>
            <a:ext cx="2400300" cy="547688"/>
          </a:xfrm>
          <a:prstGeom prst="rect">
            <a:avLst/>
          </a:prstGeom>
        </p:spPr>
        <p:txBody>
          <a:bodyPr vert="horz" lIns="91440" tIns="45720" rIns="91440" bIns="45720" rtlCol="0" anchor="t"/>
          <a:lstStyle>
            <a:lvl1pPr algn="r">
              <a:defRPr sz="1500" b="0" i="0">
                <a:solidFill>
                  <a:schemeClr val="bg2">
                    <a:lumMod val="50000"/>
                  </a:schemeClr>
                </a:solidFill>
                <a:effectLst/>
                <a:latin typeface="+mn-lt"/>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1026318" y="9258301"/>
            <a:ext cx="11315700" cy="547688"/>
          </a:xfrm>
          <a:prstGeom prst="rect">
            <a:avLst/>
          </a:prstGeom>
        </p:spPr>
        <p:txBody>
          <a:bodyPr vert="horz" lIns="91440" tIns="45720" rIns="91440" bIns="45720" rtlCol="0" anchor="t"/>
          <a:lstStyle>
            <a:lvl1pPr algn="l">
              <a:defRPr sz="15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5544801" y="8367713"/>
            <a:ext cx="1713368" cy="1004888"/>
          </a:xfrm>
          <a:prstGeom prst="rect">
            <a:avLst/>
          </a:prstGeom>
        </p:spPr>
        <p:txBody>
          <a:bodyPr vert="horz" lIns="91440" tIns="45720" rIns="91440" bIns="45720" rtlCol="0" anchor="b"/>
          <a:lstStyle>
            <a:lvl1pPr algn="r">
              <a:defRPr sz="4800" b="0" i="0">
                <a:solidFill>
                  <a:schemeClr val="bg2">
                    <a:lumMod val="50000"/>
                  </a:schemeClr>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8721347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txStyles>
    <p:titleStyle>
      <a:lvl1pPr algn="l" defTabSz="685800" rtl="0" eaLnBrk="1" latinLnBrk="0" hangingPunct="1">
        <a:spcBef>
          <a:spcPct val="0"/>
        </a:spcBef>
        <a:buNone/>
        <a:defRPr sz="5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3000" kern="1200" cap="none">
          <a:solidFill>
            <a:schemeClr val="bg2">
              <a:lumMod val="7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700" kern="1200" cap="none">
          <a:solidFill>
            <a:schemeClr val="bg2">
              <a:lumMod val="7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80000"/>
        <a:buFont typeface="Wingdings 3" panose="05040102010807070707" pitchFamily="18" charset="2"/>
        <a:buChar char=""/>
        <a:defRPr sz="2100" kern="1200" cap="none">
          <a:solidFill>
            <a:schemeClr val="bg2">
              <a:lumMod val="7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302178" y="696145"/>
            <a:ext cx="8553565" cy="8446333"/>
            <a:chOff x="263037" y="-170853"/>
            <a:chExt cx="11404754" cy="11261776"/>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273416" y="-181232"/>
              <a:ext cx="9735955" cy="9756714"/>
            </a:xfrm>
            <a:prstGeom prst="rect">
              <a:avLst/>
            </a:prstGeom>
          </p:spPr>
        </p:pic>
      </p:grpSp>
      <p:sp>
        <p:nvSpPr>
          <p:cNvPr id="30" name="TextBox 29">
            <a:extLst>
              <a:ext uri="{FF2B5EF4-FFF2-40B4-BE49-F238E27FC236}">
                <a16:creationId xmlns:a16="http://schemas.microsoft.com/office/drawing/2014/main" id="{CD3D74DD-5F36-620C-7579-5C46CA7740D2}"/>
              </a:ext>
            </a:extLst>
          </p:cNvPr>
          <p:cNvSpPr txBox="1"/>
          <p:nvPr/>
        </p:nvSpPr>
        <p:spPr>
          <a:xfrm>
            <a:off x="1012856" y="2609628"/>
            <a:ext cx="7617980" cy="3785652"/>
          </a:xfrm>
          <a:prstGeom prst="rect">
            <a:avLst/>
          </a:prstGeom>
          <a:noFill/>
        </p:spPr>
        <p:txBody>
          <a:bodyPr wrap="square">
            <a:spAutoFit/>
          </a:bodyPr>
          <a:lstStyle/>
          <a:p>
            <a:pPr lvl="0" algn="ctr"/>
            <a:r>
              <a:rPr lang="en-US" sz="8000" b="1" dirty="0"/>
              <a:t>ACCENTURE’S </a:t>
            </a:r>
          </a:p>
          <a:p>
            <a:pPr lvl="0" algn="ctr"/>
            <a:r>
              <a:rPr lang="en-US" sz="8000" b="1" dirty="0"/>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948662" y="2688681"/>
            <a:ext cx="4219876" cy="667186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C7924A47-FE1E-0104-3580-6B7AFE94CA90}"/>
              </a:ext>
            </a:extLst>
          </p:cNvPr>
          <p:cNvSpPr txBox="1"/>
          <p:nvPr/>
        </p:nvSpPr>
        <p:spPr>
          <a:xfrm>
            <a:off x="10882491" y="571500"/>
            <a:ext cx="7076150" cy="7478970"/>
          </a:xfrm>
          <a:prstGeom prst="rect">
            <a:avLst/>
          </a:prstGeom>
          <a:solidFill>
            <a:schemeClr val="tx2">
              <a:lumMod val="20000"/>
              <a:lumOff val="80000"/>
            </a:schemeClr>
          </a:solidFill>
        </p:spPr>
        <p:txBody>
          <a:bodyPr wrap="square" rtlCol="0">
            <a:spAutoFit/>
          </a:bodyPr>
          <a:lstStyle/>
          <a:p>
            <a:r>
              <a:rPr lang="en-IN" sz="3200" b="1" dirty="0">
                <a:latin typeface="Gadugi" panose="020B0502040204020203" pitchFamily="34" charset="0"/>
                <a:ea typeface="Gadugi" panose="020B0502040204020203" pitchFamily="34" charset="0"/>
              </a:rPr>
              <a:t>“Animals” and “Science” dominate both post counts(1897,1796) and engagement scores(75k,71k) reflecting strong user interest and consistent alignment. Categories like “Food” and “Healthy Eating” show lower engagement. Presenting opportunities for improvement. Focus on maintaining momentum for top-performing categories while enhancing content strategies for underperforming ones to drive overall engagement growth.</a:t>
            </a:r>
          </a:p>
          <a:p>
            <a:endParaRPr lang="en-IN" sz="3200" b="1" dirty="0">
              <a:latin typeface="Gadugi" panose="020B0502040204020203" pitchFamily="34" charset="0"/>
              <a:ea typeface="Gadugi"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1913" y="5552246"/>
            <a:ext cx="5385738" cy="461665"/>
          </a:xfrm>
          <a:prstGeom prst="rect">
            <a:avLst/>
          </a:prstGeom>
        </p:spPr>
        <p:txBody>
          <a:bodyPr lIns="0" tIns="0" rIns="0" bIns="0" rtlCol="0" anchor="t">
            <a:spAutoFit/>
          </a:bodyPr>
          <a:lstStyle/>
          <a:p>
            <a:pPr>
              <a:lnSpc>
                <a:spcPts val="3640"/>
              </a:lnSpc>
            </a:pPr>
            <a:r>
              <a:rPr lang="en-US" sz="3200" b="1" spc="-26" dirty="0">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b="1" spc="-80" dirty="0">
                <a:latin typeface="Graphik Regular" panose="020B0503030202060203" pitchFamily="34" charset="0"/>
              </a:rPr>
              <a:t>Thank</a:t>
            </a:r>
            <a:r>
              <a:rPr lang="en-US" sz="8000" b="1" spc="-80" dirty="0">
                <a:solidFill>
                  <a:srgbClr val="FFFFFF"/>
                </a:solidFill>
                <a:latin typeface="Graphik Regular" panose="020B0503030202060203" pitchFamily="34" charset="0"/>
              </a:rPr>
              <a:t> </a:t>
            </a:r>
            <a:r>
              <a:rPr lang="en-US" sz="8000" b="1" spc="-80" dirty="0">
                <a:latin typeface="Graphik Regular" panose="020B0503030202060203" pitchFamily="34" charset="0"/>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171700"/>
            <a:ext cx="11099209" cy="6634931"/>
            <a:chOff x="0" y="0"/>
            <a:chExt cx="11564591" cy="7361773"/>
          </a:xfrm>
        </p:grpSpPr>
        <p:sp>
          <p:nvSpPr>
            <p:cNvPr id="3" name="TextBox 3"/>
            <p:cNvSpPr txBox="1"/>
            <p:nvPr/>
          </p:nvSpPr>
          <p:spPr>
            <a:xfrm>
              <a:off x="0" y="0"/>
              <a:ext cx="11564591" cy="1365971"/>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063607"/>
            </a:xfrm>
            <a:prstGeom prst="rect">
              <a:avLst/>
            </a:prstGeom>
          </p:spPr>
          <p:txBody>
            <a:bodyPr lIns="0" tIns="0" rIns="0" bIns="0" rtlCol="0" anchor="t">
              <a:spAutoFit/>
            </a:bodyPr>
            <a:lstStyle/>
            <a:p>
              <a:pPr>
                <a:lnSpc>
                  <a:spcPct val="150000"/>
                </a:lnSpc>
              </a:pPr>
              <a:r>
                <a:rPr lang="en-US" sz="2800" b="1" spc="-19" dirty="0">
                  <a:solidFill>
                    <a:srgbClr val="000000"/>
                  </a:solidFill>
                  <a:latin typeface="Gadugi" panose="020B0502040204020203" pitchFamily="34" charset="0"/>
                  <a:ea typeface="Gadugi" panose="020B0502040204020203" pitchFamily="34" charset="0"/>
                </a:rPr>
                <a:t>Project recap</a:t>
              </a:r>
            </a:p>
            <a:p>
              <a:pPr>
                <a:lnSpc>
                  <a:spcPct val="150000"/>
                </a:lnSpc>
              </a:pPr>
              <a:r>
                <a:rPr lang="en-US" sz="2800" b="1" spc="-19" dirty="0">
                  <a:solidFill>
                    <a:srgbClr val="000000"/>
                  </a:solidFill>
                  <a:latin typeface="Gadugi" panose="020B0502040204020203" pitchFamily="34" charset="0"/>
                  <a:ea typeface="Gadugi" panose="020B0502040204020203" pitchFamily="34" charset="0"/>
                </a:rPr>
                <a:t>Problem</a:t>
              </a:r>
            </a:p>
            <a:p>
              <a:pPr>
                <a:lnSpc>
                  <a:spcPct val="150000"/>
                </a:lnSpc>
              </a:pPr>
              <a:r>
                <a:rPr lang="en-US" sz="2800" b="1" spc="-19" dirty="0">
                  <a:solidFill>
                    <a:srgbClr val="000000"/>
                  </a:solidFill>
                  <a:latin typeface="Gadugi" panose="020B0502040204020203" pitchFamily="34" charset="0"/>
                  <a:ea typeface="Gadugi" panose="020B0502040204020203" pitchFamily="34" charset="0"/>
                </a:rPr>
                <a:t>The Analytics team</a:t>
              </a:r>
            </a:p>
            <a:p>
              <a:pPr>
                <a:lnSpc>
                  <a:spcPct val="150000"/>
                </a:lnSpc>
              </a:pPr>
              <a:r>
                <a:rPr lang="en-US" sz="2800" b="1" spc="-19" dirty="0">
                  <a:solidFill>
                    <a:srgbClr val="000000"/>
                  </a:solidFill>
                  <a:latin typeface="Gadugi" panose="020B0502040204020203" pitchFamily="34" charset="0"/>
                  <a:ea typeface="Gadugi" panose="020B0502040204020203" pitchFamily="34" charset="0"/>
                </a:rPr>
                <a:t>Process</a:t>
              </a:r>
            </a:p>
            <a:p>
              <a:pPr>
                <a:lnSpc>
                  <a:spcPct val="150000"/>
                </a:lnSpc>
              </a:pPr>
              <a:r>
                <a:rPr lang="en-US" sz="2800" b="1" spc="-19" dirty="0">
                  <a:solidFill>
                    <a:srgbClr val="000000"/>
                  </a:solidFill>
                  <a:latin typeface="Gadugi" panose="020B0502040204020203" pitchFamily="34" charset="0"/>
                  <a:ea typeface="Gadugi" panose="020B0502040204020203" pitchFamily="34" charset="0"/>
                </a:rPr>
                <a:t>Insights</a:t>
              </a:r>
            </a:p>
            <a:p>
              <a:pPr>
                <a:lnSpc>
                  <a:spcPct val="150000"/>
                </a:lnSpc>
              </a:pPr>
              <a:r>
                <a:rPr lang="en-US" sz="2800" b="1" spc="-19" dirty="0">
                  <a:solidFill>
                    <a:srgbClr val="000000"/>
                  </a:solidFill>
                  <a:latin typeface="Gadugi" panose="020B0502040204020203" pitchFamily="34" charset="0"/>
                  <a:ea typeface="Gadugi" panose="020B0502040204020203" pitchFamily="34" charset="0"/>
                </a:rPr>
                <a:t>Summary</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Rectangle: Rounded Corners 34">
            <a:extLst>
              <a:ext uri="{FF2B5EF4-FFF2-40B4-BE49-F238E27FC236}">
                <a16:creationId xmlns:a16="http://schemas.microsoft.com/office/drawing/2014/main" id="{BF4B0BC9-B511-C924-87EA-D74A9DF1DFC8}"/>
              </a:ext>
            </a:extLst>
          </p:cNvPr>
          <p:cNvSpPr/>
          <p:nvPr/>
        </p:nvSpPr>
        <p:spPr>
          <a:xfrm>
            <a:off x="6858000" y="876301"/>
            <a:ext cx="10912887" cy="853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4000" dirty="0">
                <a:latin typeface="Gadugi" panose="020B0502040204020203" pitchFamily="34" charset="0"/>
                <a:ea typeface="Gadugi" panose="020B0502040204020203" pitchFamily="34" charset="0"/>
              </a:rPr>
              <a:t>Social Buzz is a fast-growing technology unicorn that need to adapt quickly to its global scale.</a:t>
            </a:r>
          </a:p>
          <a:p>
            <a:pPr lvl="0"/>
            <a:r>
              <a:rPr lang="en-US" sz="4000" dirty="0">
                <a:latin typeface="Gadugi" panose="020B0502040204020203" pitchFamily="34" charset="0"/>
                <a:ea typeface="Gadugi" panose="020B0502040204020203" pitchFamily="34" charset="0"/>
              </a:rPr>
              <a:t>Accenture has begun a 3 months POC focusing on these tasks:</a:t>
            </a:r>
          </a:p>
          <a:p>
            <a:pPr marL="228600" lvl="0" indent="-228600">
              <a:buAutoNum type="arabicPeriod"/>
            </a:pPr>
            <a:r>
              <a:rPr lang="en-US" sz="4000" dirty="0">
                <a:latin typeface="Gadugi" panose="020B0502040204020203" pitchFamily="34" charset="0"/>
                <a:ea typeface="Gadugi" panose="020B0502040204020203" pitchFamily="34" charset="0"/>
              </a:rPr>
              <a:t>An adult of Social Buzz’s big data practice.</a:t>
            </a:r>
          </a:p>
          <a:p>
            <a:pPr marL="228600" lvl="0" indent="-228600">
              <a:buAutoNum type="arabicPeriod"/>
            </a:pPr>
            <a:r>
              <a:rPr lang="en-US" sz="4000" dirty="0">
                <a:latin typeface="Gadugi" panose="020B0502040204020203" pitchFamily="34" charset="0"/>
                <a:ea typeface="Gadugi" panose="020B0502040204020203" pitchFamily="34" charset="0"/>
              </a:rPr>
              <a:t>Recommendations for a successful IPO.</a:t>
            </a:r>
          </a:p>
          <a:p>
            <a:pPr marL="228600" lvl="0" indent="-228600">
              <a:buAutoNum type="arabicPeriod"/>
            </a:pPr>
            <a:r>
              <a:rPr lang="en-US" sz="4000" dirty="0">
                <a:latin typeface="Gadugi" panose="020B0502040204020203" pitchFamily="34" charset="0"/>
                <a:ea typeface="Gadugi" panose="020B0502040204020203" pitchFamily="34" charset="0"/>
              </a:rPr>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32436" y="0"/>
            <a:ext cx="9964482" cy="10468760"/>
          </a:xfrm>
          <a:prstGeom prst="rect">
            <a:avLst/>
          </a:prstGeom>
          <a:solidFill>
            <a:srgbClr val="A100FF"/>
          </a:solidFill>
          <a:ln>
            <a:solidFill>
              <a:srgbClr val="A100FF"/>
            </a:solidFill>
          </a:ln>
        </p:spPr>
        <p:txBody>
          <a:bodyPr/>
          <a:lstStyle/>
          <a:p>
            <a:pPr lvl="0"/>
            <a:endParaRPr lang="en-US" sz="4800" dirty="0"/>
          </a:p>
          <a:p>
            <a:pPr lvl="0"/>
            <a:endParaRPr lang="en-US" sz="4800" dirty="0"/>
          </a:p>
          <a:p>
            <a:pPr lvl="0"/>
            <a:endParaRPr lang="en-US" sz="4800" dirty="0"/>
          </a:p>
          <a:p>
            <a:pPr lvl="0"/>
            <a:endParaRPr lang="en-US" sz="4800" dirty="0"/>
          </a:p>
          <a:p>
            <a:pPr lvl="0"/>
            <a:endParaRPr lang="en-US" sz="4800" dirty="0"/>
          </a:p>
          <a:p>
            <a:pPr lvl="0"/>
            <a:endParaRPr lang="en-US" sz="4800" dirty="0"/>
          </a:p>
          <a:p>
            <a:pPr lvl="0"/>
            <a:r>
              <a:rPr lang="en-US" sz="4800" dirty="0"/>
              <a:t>                </a:t>
            </a: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29CB1CCA-F79D-8BB8-16CC-6028B1E81339}"/>
              </a:ext>
            </a:extLst>
          </p:cNvPr>
          <p:cNvSpPr txBox="1"/>
          <p:nvPr/>
        </p:nvSpPr>
        <p:spPr>
          <a:xfrm>
            <a:off x="2221363" y="6586650"/>
            <a:ext cx="7555824" cy="3200876"/>
          </a:xfrm>
          <a:prstGeom prst="rect">
            <a:avLst/>
          </a:prstGeom>
          <a:noFill/>
        </p:spPr>
        <p:txBody>
          <a:bodyPr wrap="square" rtlCol="0">
            <a:spAutoFit/>
          </a:bodyPr>
          <a:lstStyle/>
          <a:p>
            <a:pPr lvl="0" algn="ctr"/>
            <a:r>
              <a:rPr lang="en-US" sz="3200" b="1" dirty="0">
                <a:latin typeface="Gadugi" panose="020B0502040204020203" pitchFamily="34" charset="0"/>
                <a:ea typeface="Gadugi" panose="020B0502040204020203" pitchFamily="34" charset="0"/>
              </a:rPr>
              <a:t>Over 100000 posts per day.</a:t>
            </a:r>
          </a:p>
          <a:p>
            <a:pPr lvl="0" algn="ctr"/>
            <a:endParaRPr lang="en-US" sz="3200" b="1" dirty="0">
              <a:latin typeface="Gadugi" panose="020B0502040204020203" pitchFamily="34" charset="0"/>
              <a:ea typeface="Gadugi" panose="020B0502040204020203" pitchFamily="34" charset="0"/>
            </a:endParaRPr>
          </a:p>
          <a:p>
            <a:pPr lvl="0" algn="ctr"/>
            <a:r>
              <a:rPr lang="en-US" sz="3200" b="1" dirty="0">
                <a:latin typeface="Gadugi" panose="020B0502040204020203" pitchFamily="34" charset="0"/>
                <a:ea typeface="Gadugi" panose="020B0502040204020203" pitchFamily="34" charset="0"/>
              </a:rPr>
              <a:t>36,500,000 pieces of contents </a:t>
            </a:r>
          </a:p>
          <a:p>
            <a:pPr lvl="0" algn="ctr"/>
            <a:r>
              <a:rPr lang="en-US" sz="3200" b="1" dirty="0">
                <a:latin typeface="Gadugi" panose="020B0502040204020203" pitchFamily="34" charset="0"/>
                <a:ea typeface="Gadugi" panose="020B0502040204020203" pitchFamily="34" charset="0"/>
              </a:rPr>
              <a:t>per year!</a:t>
            </a:r>
          </a:p>
          <a:p>
            <a:pPr lvl="0"/>
            <a:endParaRPr lang="en-US" sz="1800" dirty="0">
              <a:latin typeface="Gadugi" panose="020B0502040204020203" pitchFamily="34" charset="0"/>
              <a:ea typeface="Gadugi" panose="020B0502040204020203" pitchFamily="34" charset="0"/>
            </a:endParaRPr>
          </a:p>
          <a:p>
            <a:pPr lvl="0"/>
            <a:r>
              <a:rPr lang="en-US" sz="2800" b="1" dirty="0">
                <a:latin typeface="Gadugi" panose="020B0502040204020203" pitchFamily="34" charset="0"/>
                <a:ea typeface="Gadugi" panose="020B0502040204020203" pitchFamily="34" charset="0"/>
              </a:rPr>
              <a:t>But how  to capitalize on it when there is so much?</a:t>
            </a:r>
            <a:endParaRPr lang="en-IN" sz="2800" b="1" dirty="0">
              <a:latin typeface="Gadugi" panose="020B0502040204020203" pitchFamily="34" charset="0"/>
              <a:ea typeface="Gadugi" panose="020B05020402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480875" y="936724"/>
            <a:ext cx="2468009" cy="246800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Our Analytics Team</a:t>
            </a:r>
          </a:p>
        </p:txBody>
      </p:sp>
      <p:sp>
        <p:nvSpPr>
          <p:cNvPr id="33" name="TextBox 32">
            <a:extLst>
              <a:ext uri="{FF2B5EF4-FFF2-40B4-BE49-F238E27FC236}">
                <a16:creationId xmlns:a16="http://schemas.microsoft.com/office/drawing/2014/main" id="{815A80CE-EA5F-D0E0-D03B-BEAAB0D0FF93}"/>
              </a:ext>
            </a:extLst>
          </p:cNvPr>
          <p:cNvSpPr txBox="1"/>
          <p:nvPr/>
        </p:nvSpPr>
        <p:spPr>
          <a:xfrm>
            <a:off x="13921173" y="1299810"/>
            <a:ext cx="3800270" cy="1200329"/>
          </a:xfrm>
          <a:prstGeom prst="rect">
            <a:avLst/>
          </a:prstGeom>
          <a:noFill/>
        </p:spPr>
        <p:txBody>
          <a:bodyPr wrap="square">
            <a:spAutoFit/>
          </a:bodyPr>
          <a:lstStyle/>
          <a:p>
            <a:pPr lvl="0"/>
            <a:r>
              <a:rPr lang="en-US" sz="4000" dirty="0">
                <a:latin typeface="Gadugi" panose="020B0502040204020203" pitchFamily="34" charset="0"/>
                <a:ea typeface="Gadugi" panose="020B0502040204020203" pitchFamily="34" charset="0"/>
              </a:rPr>
              <a:t>Dolly Gupta</a:t>
            </a:r>
          </a:p>
          <a:p>
            <a:pPr lvl="0"/>
            <a:r>
              <a:rPr lang="en-US" sz="3200" dirty="0">
                <a:latin typeface="Gadugi" panose="020B0502040204020203" pitchFamily="34" charset="0"/>
                <a:ea typeface="Gadugi" panose="020B0502040204020203" pitchFamily="34" charset="0"/>
              </a:rPr>
              <a:t>Data Analyst</a:t>
            </a:r>
          </a:p>
        </p:txBody>
      </p:sp>
      <p:sp>
        <p:nvSpPr>
          <p:cNvPr id="35" name="TextBox 34">
            <a:extLst>
              <a:ext uri="{FF2B5EF4-FFF2-40B4-BE49-F238E27FC236}">
                <a16:creationId xmlns:a16="http://schemas.microsoft.com/office/drawing/2014/main" id="{0682B5BF-C80F-319A-FA95-188D155EA6CF}"/>
              </a:ext>
            </a:extLst>
          </p:cNvPr>
          <p:cNvSpPr txBox="1"/>
          <p:nvPr/>
        </p:nvSpPr>
        <p:spPr>
          <a:xfrm>
            <a:off x="14008716" y="4019765"/>
            <a:ext cx="4002193" cy="1815882"/>
          </a:xfrm>
          <a:prstGeom prst="rect">
            <a:avLst/>
          </a:prstGeom>
          <a:noFill/>
        </p:spPr>
        <p:txBody>
          <a:bodyPr wrap="square">
            <a:spAutoFit/>
          </a:bodyPr>
          <a:lstStyle/>
          <a:p>
            <a:pPr lvl="0"/>
            <a:r>
              <a:rPr lang="en-US" sz="4000" dirty="0">
                <a:latin typeface="Gadugi" panose="020B0502040204020203" pitchFamily="34" charset="0"/>
                <a:ea typeface="Gadugi" panose="020B0502040204020203" pitchFamily="34" charset="0"/>
              </a:rPr>
              <a:t>Marcus </a:t>
            </a:r>
            <a:r>
              <a:rPr lang="en-US" sz="4000" dirty="0" err="1">
                <a:latin typeface="Gadugi" panose="020B0502040204020203" pitchFamily="34" charset="0"/>
                <a:ea typeface="Gadugi" panose="020B0502040204020203" pitchFamily="34" charset="0"/>
              </a:rPr>
              <a:t>Rompton</a:t>
            </a:r>
            <a:endParaRPr lang="en-US" sz="4000" dirty="0">
              <a:latin typeface="Gadugi" panose="020B0502040204020203" pitchFamily="34" charset="0"/>
              <a:ea typeface="Gadugi" panose="020B0502040204020203" pitchFamily="34" charset="0"/>
            </a:endParaRPr>
          </a:p>
          <a:p>
            <a:pPr lvl="0"/>
            <a:r>
              <a:rPr lang="en-US" sz="3200" dirty="0">
                <a:latin typeface="Gadugi" panose="020B0502040204020203" pitchFamily="34" charset="0"/>
                <a:ea typeface="Gadugi" panose="020B0502040204020203" pitchFamily="34" charset="0"/>
              </a:rPr>
              <a:t>Senior Principal</a:t>
            </a:r>
          </a:p>
        </p:txBody>
      </p:sp>
      <p:sp>
        <p:nvSpPr>
          <p:cNvPr id="37" name="TextBox 36">
            <a:extLst>
              <a:ext uri="{FF2B5EF4-FFF2-40B4-BE49-F238E27FC236}">
                <a16:creationId xmlns:a16="http://schemas.microsoft.com/office/drawing/2014/main" id="{5A98EA70-A805-937F-C6A3-1267405B98A7}"/>
              </a:ext>
            </a:extLst>
          </p:cNvPr>
          <p:cNvSpPr txBox="1"/>
          <p:nvPr/>
        </p:nvSpPr>
        <p:spPr>
          <a:xfrm>
            <a:off x="13948884" y="7355273"/>
            <a:ext cx="4034316" cy="2308324"/>
          </a:xfrm>
          <a:prstGeom prst="rect">
            <a:avLst/>
          </a:prstGeom>
          <a:noFill/>
        </p:spPr>
        <p:txBody>
          <a:bodyPr wrap="square">
            <a:spAutoFit/>
          </a:bodyPr>
          <a:lstStyle/>
          <a:p>
            <a:pPr lvl="0"/>
            <a:r>
              <a:rPr lang="en-US" sz="4000" dirty="0"/>
              <a:t>Andrew Fleming</a:t>
            </a:r>
          </a:p>
          <a:p>
            <a:pPr lvl="0"/>
            <a:r>
              <a:rPr lang="en-US" sz="3200" dirty="0"/>
              <a:t>Chief Technical Architect</a:t>
            </a:r>
          </a:p>
        </p:txBody>
      </p:sp>
      <p:pic>
        <p:nvPicPr>
          <p:cNvPr id="19" name="Picture 18">
            <a:extLst>
              <a:ext uri="{FF2B5EF4-FFF2-40B4-BE49-F238E27FC236}">
                <a16:creationId xmlns:a16="http://schemas.microsoft.com/office/drawing/2014/main" id="{37AF9673-D115-E81E-0621-35A048C7F952}"/>
              </a:ext>
            </a:extLst>
          </p:cNvPr>
          <p:cNvPicPr>
            <a:picLocks noChangeAspect="1"/>
          </p:cNvPicPr>
          <p:nvPr/>
        </p:nvPicPr>
        <p:blipFill>
          <a:blip r:embed="rId7"/>
          <a:stretch>
            <a:fillRect/>
          </a:stretch>
        </p:blipFill>
        <p:spPr>
          <a:xfrm>
            <a:off x="11886417" y="1313650"/>
            <a:ext cx="1656923" cy="1656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37786" y="4210525"/>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b="1" spc="-80" dirty="0">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E59CA800-5A8B-B145-5679-BBC1FF1F08FE}"/>
              </a:ext>
            </a:extLst>
          </p:cNvPr>
          <p:cNvSpPr/>
          <p:nvPr/>
        </p:nvSpPr>
        <p:spPr>
          <a:xfrm>
            <a:off x="11506200" y="2809140"/>
            <a:ext cx="6336504" cy="356413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3600" dirty="0">
                <a:latin typeface="Gadugi" panose="020B0502040204020203" pitchFamily="34" charset="0"/>
                <a:ea typeface="Gadugi" panose="020B0502040204020203" pitchFamily="34" charset="0"/>
              </a:rPr>
              <a:t>Outline the key steps you took as a data analyst.</a:t>
            </a:r>
          </a:p>
          <a:p>
            <a:pPr lvl="0"/>
            <a:r>
              <a:rPr lang="en-US" sz="3600" dirty="0">
                <a:latin typeface="Gadugi" panose="020B0502040204020203" pitchFamily="34" charset="0"/>
                <a:ea typeface="Gadugi" panose="020B0502040204020203" pitchFamily="34" charset="0"/>
              </a:rPr>
              <a:t>Keep your slide clean, you can talk to each point as you present</a:t>
            </a:r>
            <a:r>
              <a:rPr lang="en-US" dirty="0">
                <a:latin typeface="Gadugi" panose="020B0502040204020203" pitchFamily="34" charset="0"/>
                <a:ea typeface="Gadugi" panose="020B0502040204020203" pitchFamily="34" charset="0"/>
              </a:rPr>
              <a:t>. </a:t>
            </a:r>
          </a:p>
        </p:txBody>
      </p:sp>
      <p:sp>
        <p:nvSpPr>
          <p:cNvPr id="41" name="TextBox 40">
            <a:extLst>
              <a:ext uri="{FF2B5EF4-FFF2-40B4-BE49-F238E27FC236}">
                <a16:creationId xmlns:a16="http://schemas.microsoft.com/office/drawing/2014/main" id="{9AE69190-87C0-C626-DD1A-24FBA5E08C9D}"/>
              </a:ext>
            </a:extLst>
          </p:cNvPr>
          <p:cNvSpPr txBox="1"/>
          <p:nvPr/>
        </p:nvSpPr>
        <p:spPr>
          <a:xfrm>
            <a:off x="3797750" y="1323634"/>
            <a:ext cx="9144000" cy="769441"/>
          </a:xfrm>
          <a:prstGeom prst="rect">
            <a:avLst/>
          </a:prstGeom>
          <a:noFill/>
        </p:spPr>
        <p:txBody>
          <a:bodyPr wrap="square">
            <a:spAutoFit/>
          </a:bodyPr>
          <a:lstStyle/>
          <a:p>
            <a:pPr lvl="0"/>
            <a:r>
              <a:rPr lang="en-US" sz="4400" b="1" dirty="0"/>
              <a:t>Data Understanding</a:t>
            </a:r>
          </a:p>
        </p:txBody>
      </p:sp>
      <p:sp>
        <p:nvSpPr>
          <p:cNvPr id="43" name="TextBox 42">
            <a:extLst>
              <a:ext uri="{FF2B5EF4-FFF2-40B4-BE49-F238E27FC236}">
                <a16:creationId xmlns:a16="http://schemas.microsoft.com/office/drawing/2014/main" id="{5A9A9C03-717A-ED3E-353C-2DAB6649EDE1}"/>
              </a:ext>
            </a:extLst>
          </p:cNvPr>
          <p:cNvSpPr txBox="1"/>
          <p:nvPr/>
        </p:nvSpPr>
        <p:spPr>
          <a:xfrm>
            <a:off x="5764133" y="2638069"/>
            <a:ext cx="9144000" cy="769441"/>
          </a:xfrm>
          <a:prstGeom prst="rect">
            <a:avLst/>
          </a:prstGeom>
          <a:noFill/>
        </p:spPr>
        <p:txBody>
          <a:bodyPr wrap="square">
            <a:spAutoFit/>
          </a:bodyPr>
          <a:lstStyle/>
          <a:p>
            <a:pPr lvl="0"/>
            <a:r>
              <a:rPr lang="en-US" sz="4400" b="1" dirty="0"/>
              <a:t>Data Cleaning</a:t>
            </a:r>
          </a:p>
        </p:txBody>
      </p:sp>
      <p:sp>
        <p:nvSpPr>
          <p:cNvPr id="45" name="TextBox 44">
            <a:extLst>
              <a:ext uri="{FF2B5EF4-FFF2-40B4-BE49-F238E27FC236}">
                <a16:creationId xmlns:a16="http://schemas.microsoft.com/office/drawing/2014/main" id="{ED3C2DA6-2F6D-7E54-59B8-57D8B125E9C0}"/>
              </a:ext>
            </a:extLst>
          </p:cNvPr>
          <p:cNvSpPr txBox="1"/>
          <p:nvPr/>
        </p:nvSpPr>
        <p:spPr>
          <a:xfrm>
            <a:off x="7469080" y="4629799"/>
            <a:ext cx="9144000" cy="707886"/>
          </a:xfrm>
          <a:prstGeom prst="rect">
            <a:avLst/>
          </a:prstGeom>
          <a:noFill/>
        </p:spPr>
        <p:txBody>
          <a:bodyPr wrap="square">
            <a:spAutoFit/>
          </a:bodyPr>
          <a:lstStyle/>
          <a:p>
            <a:pPr lvl="0"/>
            <a:r>
              <a:rPr lang="en-US" sz="4000" b="1" dirty="0"/>
              <a:t>Data Modelling</a:t>
            </a:r>
          </a:p>
        </p:txBody>
      </p:sp>
      <p:sp>
        <p:nvSpPr>
          <p:cNvPr id="47" name="TextBox 46">
            <a:extLst>
              <a:ext uri="{FF2B5EF4-FFF2-40B4-BE49-F238E27FC236}">
                <a16:creationId xmlns:a16="http://schemas.microsoft.com/office/drawing/2014/main" id="{26CD5C09-330C-703B-194C-288963E0B5B0}"/>
              </a:ext>
            </a:extLst>
          </p:cNvPr>
          <p:cNvSpPr txBox="1"/>
          <p:nvPr/>
        </p:nvSpPr>
        <p:spPr>
          <a:xfrm>
            <a:off x="9221058" y="5892467"/>
            <a:ext cx="3208879" cy="1323439"/>
          </a:xfrm>
          <a:prstGeom prst="rect">
            <a:avLst/>
          </a:prstGeom>
          <a:noFill/>
        </p:spPr>
        <p:txBody>
          <a:bodyPr wrap="square">
            <a:spAutoFit/>
          </a:bodyPr>
          <a:lstStyle/>
          <a:p>
            <a:pPr lvl="0"/>
            <a:r>
              <a:rPr lang="en-US" sz="4000" b="1" dirty="0"/>
              <a:t>Data Analysis</a:t>
            </a:r>
          </a:p>
        </p:txBody>
      </p:sp>
      <p:sp>
        <p:nvSpPr>
          <p:cNvPr id="49" name="TextBox 48">
            <a:extLst>
              <a:ext uri="{FF2B5EF4-FFF2-40B4-BE49-F238E27FC236}">
                <a16:creationId xmlns:a16="http://schemas.microsoft.com/office/drawing/2014/main" id="{F263C060-2CA3-BC1A-0B95-D4DAF6C38C31}"/>
              </a:ext>
            </a:extLst>
          </p:cNvPr>
          <p:cNvSpPr txBox="1"/>
          <p:nvPr/>
        </p:nvSpPr>
        <p:spPr>
          <a:xfrm>
            <a:off x="11180899" y="8031785"/>
            <a:ext cx="9144000" cy="707886"/>
          </a:xfrm>
          <a:prstGeom prst="rect">
            <a:avLst/>
          </a:prstGeom>
          <a:noFill/>
        </p:spPr>
        <p:txBody>
          <a:bodyPr wrap="square">
            <a:spAutoFit/>
          </a:bodyPr>
          <a:lstStyle/>
          <a:p>
            <a:pPr lvl="0"/>
            <a:r>
              <a:rPr lang="en-US" sz="4000" b="1" dirty="0"/>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D8AA65DA-20D9-FCF9-7FEC-D0C3E2B518A9}"/>
              </a:ext>
            </a:extLst>
          </p:cNvPr>
          <p:cNvSpPr txBox="1"/>
          <p:nvPr/>
        </p:nvSpPr>
        <p:spPr>
          <a:xfrm>
            <a:off x="1559758" y="3572819"/>
            <a:ext cx="3985645" cy="2554545"/>
          </a:xfrm>
          <a:prstGeom prst="rect">
            <a:avLst/>
          </a:prstGeom>
          <a:noFill/>
        </p:spPr>
        <p:txBody>
          <a:bodyPr wrap="square" rtlCol="0">
            <a:spAutoFit/>
          </a:bodyPr>
          <a:lstStyle/>
          <a:p>
            <a:pPr algn="ctr"/>
            <a:r>
              <a:rPr lang="en-US" sz="4400" b="1" dirty="0">
                <a:solidFill>
                  <a:srgbClr val="002060"/>
                </a:solidFill>
                <a:latin typeface="Arial" panose="020B0604020202020204" pitchFamily="34" charset="0"/>
                <a:cs typeface="Arial" panose="020B0604020202020204" pitchFamily="34" charset="0"/>
              </a:rPr>
              <a:t>16</a:t>
            </a:r>
          </a:p>
          <a:p>
            <a:pPr algn="ctr"/>
            <a:endParaRPr lang="en-US" sz="4400" b="1" dirty="0">
              <a:solidFill>
                <a:srgbClr val="002060"/>
              </a:solidFill>
              <a:latin typeface="Arial" panose="020B0604020202020204" pitchFamily="34" charset="0"/>
              <a:cs typeface="Arial" panose="020B0604020202020204" pitchFamily="34" charset="0"/>
            </a:endParaRPr>
          </a:p>
          <a:p>
            <a:pPr algn="ctr"/>
            <a:r>
              <a:rPr lang="en-IN" sz="3600" dirty="0">
                <a:latin typeface="Arial" panose="020B0604020202020204" pitchFamily="34" charset="0"/>
                <a:cs typeface="Arial" panose="020B0604020202020204" pitchFamily="34" charset="0"/>
              </a:rPr>
              <a:t>Total Number of Categories</a:t>
            </a:r>
            <a:endParaRPr lang="en-US" sz="3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F9F99A2-CE11-B68C-5B05-294A5382D082}"/>
              </a:ext>
            </a:extLst>
          </p:cNvPr>
          <p:cNvSpPr txBox="1"/>
          <p:nvPr/>
        </p:nvSpPr>
        <p:spPr>
          <a:xfrm>
            <a:off x="6629854" y="3679542"/>
            <a:ext cx="4308310" cy="2554545"/>
          </a:xfrm>
          <a:prstGeom prst="rect">
            <a:avLst/>
          </a:prstGeom>
          <a:noFill/>
        </p:spPr>
        <p:txBody>
          <a:bodyPr wrap="square" rtlCol="0">
            <a:spAutoFit/>
          </a:bodyPr>
          <a:lstStyle/>
          <a:p>
            <a:pPr algn="ctr"/>
            <a:r>
              <a:rPr lang="en-US" sz="4400" b="1" dirty="0">
                <a:solidFill>
                  <a:srgbClr val="002060"/>
                </a:solidFill>
                <a:latin typeface="Arial" panose="020B0604020202020204" pitchFamily="34" charset="0"/>
                <a:cs typeface="Arial" panose="020B0604020202020204" pitchFamily="34" charset="0"/>
              </a:rPr>
              <a:t>1328</a:t>
            </a:r>
          </a:p>
          <a:p>
            <a:pPr algn="ctr"/>
            <a:endParaRPr lang="en-US" sz="4400" b="1" dirty="0">
              <a:solidFill>
                <a:srgbClr val="002060"/>
              </a:solidFill>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Least reaction for the Veganism post</a:t>
            </a:r>
          </a:p>
        </p:txBody>
      </p:sp>
      <p:sp>
        <p:nvSpPr>
          <p:cNvPr id="16" name="TextBox 15">
            <a:extLst>
              <a:ext uri="{FF2B5EF4-FFF2-40B4-BE49-F238E27FC236}">
                <a16:creationId xmlns:a16="http://schemas.microsoft.com/office/drawing/2014/main" id="{23135C1C-EAFB-4F0F-6D05-78519057ECAE}"/>
              </a:ext>
            </a:extLst>
          </p:cNvPr>
          <p:cNvSpPr txBox="1"/>
          <p:nvPr/>
        </p:nvSpPr>
        <p:spPr>
          <a:xfrm>
            <a:off x="11658145" y="3679542"/>
            <a:ext cx="4724400" cy="2554545"/>
          </a:xfrm>
          <a:prstGeom prst="rect">
            <a:avLst/>
          </a:prstGeom>
          <a:noFill/>
        </p:spPr>
        <p:txBody>
          <a:bodyPr wrap="square" rtlCol="0">
            <a:spAutoFit/>
          </a:bodyPr>
          <a:lstStyle/>
          <a:p>
            <a:pPr algn="ctr"/>
            <a:r>
              <a:rPr lang="en-US" sz="4400" b="1" dirty="0">
                <a:solidFill>
                  <a:srgbClr val="002060"/>
                </a:solidFill>
                <a:latin typeface="Arial" panose="020B0604020202020204" pitchFamily="34" charset="0"/>
                <a:cs typeface="Arial" panose="020B0604020202020204" pitchFamily="34" charset="0"/>
              </a:rPr>
              <a:t>MAY</a:t>
            </a:r>
          </a:p>
          <a:p>
            <a:pPr algn="ctr"/>
            <a:endParaRPr lang="en-US" sz="4400" b="1" dirty="0">
              <a:solidFill>
                <a:srgbClr val="002060"/>
              </a:solidFill>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Most Post in the Month</a:t>
            </a:r>
            <a:endParaRPr lang="en-IN" sz="36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E18F276-9F2E-D207-4166-3A6225BA6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96" y="876300"/>
            <a:ext cx="12218931" cy="8031479"/>
          </a:xfrm>
          <a:prstGeom prst="rect">
            <a:avLst/>
          </a:prstGeom>
        </p:spPr>
      </p:pic>
      <p:sp>
        <p:nvSpPr>
          <p:cNvPr id="31" name="TextBox 30">
            <a:extLst>
              <a:ext uri="{FF2B5EF4-FFF2-40B4-BE49-F238E27FC236}">
                <a16:creationId xmlns:a16="http://schemas.microsoft.com/office/drawing/2014/main" id="{3E00BDF4-48E7-EF69-2677-4ACFBF32A55B}"/>
              </a:ext>
            </a:extLst>
          </p:cNvPr>
          <p:cNvSpPr txBox="1"/>
          <p:nvPr/>
        </p:nvSpPr>
        <p:spPr>
          <a:xfrm>
            <a:off x="13100280" y="2727454"/>
            <a:ext cx="5028290" cy="5878532"/>
          </a:xfrm>
          <a:prstGeom prst="rect">
            <a:avLst/>
          </a:prstGeom>
          <a:solidFill>
            <a:schemeClr val="tx2">
              <a:lumMod val="20000"/>
              <a:lumOff val="80000"/>
            </a:schemeClr>
          </a:solidFill>
        </p:spPr>
        <p:txBody>
          <a:bodyPr wrap="square" rtlCol="0">
            <a:spAutoFit/>
          </a:bodyPr>
          <a:lstStyle/>
          <a:p>
            <a:r>
              <a:rPr lang="en-IN" sz="3200" b="1" dirty="0">
                <a:latin typeface="Gadugi" panose="020B0502040204020203" pitchFamily="34" charset="0"/>
                <a:ea typeface="Gadugi" panose="020B0502040204020203" pitchFamily="34" charset="0"/>
              </a:rPr>
              <a:t>Bar chart is used to get the visuals clearly so that we can see the data for all these 5 categories.</a:t>
            </a:r>
          </a:p>
          <a:p>
            <a:r>
              <a:rPr lang="en-IN" sz="3200" b="1" dirty="0">
                <a:latin typeface="Gadugi" panose="020B0502040204020203" pitchFamily="34" charset="0"/>
                <a:ea typeface="Gadugi" panose="020B0502040204020203" pitchFamily="34" charset="0"/>
              </a:rPr>
              <a:t>In the top 5 categories, Animals is placed at top with around 75K scores where Science is placed at 2</a:t>
            </a:r>
            <a:r>
              <a:rPr lang="en-IN" sz="3200" b="1" baseline="30000" dirty="0">
                <a:latin typeface="Gadugi" panose="020B0502040204020203" pitchFamily="34" charset="0"/>
                <a:ea typeface="Gadugi" panose="020B0502040204020203" pitchFamily="34" charset="0"/>
              </a:rPr>
              <a:t>nd</a:t>
            </a:r>
            <a:r>
              <a:rPr lang="en-IN" sz="3200" b="1" dirty="0">
                <a:latin typeface="Gadugi" panose="020B0502040204020203" pitchFamily="34" charset="0"/>
                <a:ea typeface="Gadugi" panose="020B0502040204020203" pitchFamily="34" charset="0"/>
              </a:rPr>
              <a:t> position with 71K scores.</a:t>
            </a:r>
          </a:p>
          <a:p>
            <a:endParaRPr lang="en-IN" sz="2800" b="1" dirty="0">
              <a:solidFill>
                <a:schemeClr val="accent6">
                  <a:lumMod val="75000"/>
                </a:schemeClr>
              </a:solidFill>
            </a:endParaRPr>
          </a:p>
          <a:p>
            <a:endParaRPr lang="en-IN" sz="2800" b="1" dirty="0">
              <a:solidFill>
                <a:schemeClr val="accent6">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4468385-3C5F-0E7D-EF02-55DB97B45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91" y="1279643"/>
            <a:ext cx="11521809" cy="6820054"/>
          </a:xfrm>
          <a:prstGeom prst="rect">
            <a:avLst/>
          </a:prstGeom>
        </p:spPr>
      </p:pic>
      <p:sp>
        <p:nvSpPr>
          <p:cNvPr id="29" name="TextBox 28">
            <a:extLst>
              <a:ext uri="{FF2B5EF4-FFF2-40B4-BE49-F238E27FC236}">
                <a16:creationId xmlns:a16="http://schemas.microsoft.com/office/drawing/2014/main" id="{73839C22-36E9-28D3-EC71-B8552CB13576}"/>
              </a:ext>
            </a:extLst>
          </p:cNvPr>
          <p:cNvSpPr txBox="1"/>
          <p:nvPr/>
        </p:nvSpPr>
        <p:spPr>
          <a:xfrm>
            <a:off x="12344400" y="1383832"/>
            <a:ext cx="5181600" cy="6555641"/>
          </a:xfrm>
          <a:prstGeom prst="rect">
            <a:avLst/>
          </a:prstGeom>
          <a:solidFill>
            <a:schemeClr val="tx2">
              <a:lumMod val="20000"/>
              <a:lumOff val="80000"/>
            </a:schemeClr>
          </a:solidFill>
        </p:spPr>
        <p:txBody>
          <a:bodyPr wrap="square" rtlCol="0">
            <a:spAutoFit/>
          </a:bodyPr>
          <a:lstStyle/>
          <a:p>
            <a:r>
              <a:rPr lang="en-IN" sz="3200" b="1" dirty="0">
                <a:latin typeface="Gadugi" panose="020B0502040204020203" pitchFamily="34" charset="0"/>
                <a:ea typeface="Gadugi" panose="020B0502040204020203" pitchFamily="34" charset="0"/>
              </a:rPr>
              <a:t>Here, we have to classify the total post based on the top  5 categories, so we have used the pie chart. </a:t>
            </a:r>
          </a:p>
          <a:p>
            <a:r>
              <a:rPr lang="en-IN" sz="3200" b="1" dirty="0">
                <a:latin typeface="Gadugi" panose="020B0502040204020203" pitchFamily="34" charset="0"/>
                <a:ea typeface="Gadugi" panose="020B0502040204020203" pitchFamily="34" charset="0"/>
              </a:rPr>
              <a:t>From the visual, we can say that Animals category has the most post with different content types, while there was a single post difference between Food and Technology.</a:t>
            </a:r>
          </a:p>
          <a:p>
            <a:endParaRPr lang="en-IN" dirty="0"/>
          </a:p>
          <a:p>
            <a:endParaRPr lang="en-IN" dirty="0"/>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TotalTime>
  <Words>465</Words>
  <Application>Microsoft Office PowerPoint</Application>
  <PresentationFormat>Custom</PresentationFormat>
  <Paragraphs>104</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Graphik Regular</vt:lpstr>
      <vt:lpstr>Calibri</vt:lpstr>
      <vt:lpstr>Century Gothic</vt:lpstr>
      <vt:lpstr>Clear Sans Regular Bold</vt:lpstr>
      <vt:lpstr>Gadugi</vt:lpstr>
      <vt:lpstr>Arial</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Satyam Kumar</cp:lastModifiedBy>
  <cp:revision>13</cp:revision>
  <dcterms:created xsi:type="dcterms:W3CDTF">2006-08-16T00:00:00Z</dcterms:created>
  <dcterms:modified xsi:type="dcterms:W3CDTF">2025-07-08T14:07:38Z</dcterms:modified>
  <dc:identifier>DAEhDyfaYKE</dc:identifier>
</cp:coreProperties>
</file>